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57" r:id="rId7"/>
    <p:sldId id="259" r:id="rId8"/>
    <p:sldId id="260" r:id="rId9"/>
    <p:sldId id="261" r:id="rId10"/>
    <p:sldId id="265" r:id="rId11"/>
    <p:sldId id="266" r:id="rId12"/>
    <p:sldId id="267" r:id="rId13"/>
    <p:sldId id="262" r:id="rId14"/>
    <p:sldId id="264" r:id="rId15"/>
    <p:sldId id="263" r:id="rId16"/>
    <p:sldId id="272" r:id="rId17"/>
    <p:sldId id="275" r:id="rId18"/>
    <p:sldId id="273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2D2F-678D-4A05-B8C1-F07AE8903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DCB80-C2D0-42CA-8F0A-53DA45ECC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10DC-1B0C-440D-9CF1-01F144C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973C9-FCEE-45B9-AC05-64DB43124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D88A6-DC50-4F9D-B476-6829E99A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CD31-CCDF-496B-96DD-574B88D8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48341-8412-4FE0-A212-34576282C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E25E-F5BD-4ED6-9E3D-66A8CD45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1630-9328-4409-99E3-3D4ABA07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A458-A37E-4C74-B3DA-ADADFA59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4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5B9868-D619-4333-B56C-A4C4DB96C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ED00-B918-4F59-B181-935C112D5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95EB-47C4-491A-9894-ED988875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2D394-1E13-4F2B-9344-FCABFB3C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E5581-D924-4597-AE13-86089006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166B-74A8-4317-B6B1-5732349C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3FAB-80BA-4659-BF54-310EA45A6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6AFAE-1BCC-4E39-B453-916DA441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A5D9-642C-4170-9AC4-B517978C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AB674-4F23-4254-9B59-1AEBE1B5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8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AA29-81B3-4E27-861B-3217C914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5B5FA-C09A-4D87-8AA7-DE9301AF6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65872-8EC4-4B48-BEAC-FC32DF01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4AC6F-F6E7-48CB-A365-1E6A9F33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796FA-D56F-44EA-B2A1-E0540FEE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3873-EDB6-4CD0-AAF2-CB8402FE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53608-BD82-46DF-BC9D-B7531F3AD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F702-53F8-4365-9146-B8521559B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6C34E-5D2D-4775-B259-3306B45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18B71-71FB-493C-A42A-0BF0D866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EF64-C2E7-44EF-BC74-763A2D8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E3E1-4E0A-469F-BD1A-946DAB83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29E4C-817D-4B61-B358-21AC2231B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07C94-1940-43B5-857E-BA3D50B5D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49A6F-949F-453A-BA49-32ECBF43E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E30C3-D6A0-453E-B8E1-642C5A0EF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5890A-E31F-4890-951E-6A45F115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6AD60-832C-4C89-815A-AE1AC09D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3A65A-25A6-4261-9FB1-75CEDF7B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9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0AEB-2A04-4991-9BF6-D7D48970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A11F8-6654-4240-A009-C6408326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75A79-DE8A-4105-88DF-F3CBBF68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796D3-2539-4D41-B596-78F67559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0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CD562-DB8B-47CB-A5B5-691DEB36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17C4D-DA5E-4579-BFD1-DC05F5CE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CA84A-A164-46B9-A5F7-4BB91EEB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97ED-1DBD-44F3-A3D6-D3D62E39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E223-0AE2-483F-A235-0E17F52F7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C277C-903D-47A3-84AC-4E94AE7CD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5D108-5A90-498D-BA6C-8056477D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E20A1-D729-4A9E-8DC7-E3D1B1F6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0FCF-9632-4779-B5BD-09E57B65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D9DC-4626-4597-A7A6-5CF95206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B242E-C5B0-49FC-A57A-4C60C445D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BEC8E-B920-4785-BED7-7B833A7C7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A1674-2A58-4B4D-B6CA-D61D1C76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7A76C-55E3-46F2-B9EE-5A64D8C6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F84E0-772F-4131-A8C1-72DF775C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E0090-AB2B-498C-9C5C-F56AB6E7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B2E4-3825-4E73-8674-F1E858E41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70902-5E00-48F7-AB4A-14F5A248F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493E-2D81-4173-91C7-88E3C2428B6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2C78-3D85-41B8-A9A7-F98DC48C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912AC-6E6B-426C-87BC-4123380A7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2169-0F48-4BAE-AD55-A78EE46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1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file:///C:\Users\billw\OneDrive\MGH%20SPECT%20Recon\Yumeng\SimulationSystem.pdf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illw\OneDrive\MGH%20SPECT%20Recon\Yumeng\SimulationSystem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image" Target="../media/image36.emf"/><Relationship Id="rId18" Type="http://schemas.openxmlformats.org/officeDocument/2006/relationships/package" Target="../embeddings/Microsoft_Excel_Worksheet7.xlsx"/><Relationship Id="rId3" Type="http://schemas.openxmlformats.org/officeDocument/2006/relationships/image" Target="../media/image31.png"/><Relationship Id="rId21" Type="http://schemas.openxmlformats.org/officeDocument/2006/relationships/image" Target="../media/image40.emf"/><Relationship Id="rId7" Type="http://schemas.openxmlformats.org/officeDocument/2006/relationships/image" Target="../media/image33.emf"/><Relationship Id="rId12" Type="http://schemas.openxmlformats.org/officeDocument/2006/relationships/package" Target="../embeddings/Microsoft_Excel_Worksheet4.xlsx"/><Relationship Id="rId17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6" Type="http://schemas.openxmlformats.org/officeDocument/2006/relationships/package" Target="../embeddings/Microsoft_Excel_Worksheet6.xlsx"/><Relationship Id="rId20" Type="http://schemas.openxmlformats.org/officeDocument/2006/relationships/package" Target="../embeddings/Microsoft_Excel_Worksheet8.xlsx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10" Type="http://schemas.openxmlformats.org/officeDocument/2006/relationships/package" Target="../embeddings/Microsoft_Excel_Worksheet3.xlsx"/><Relationship Id="rId19" Type="http://schemas.openxmlformats.org/officeDocument/2006/relationships/image" Target="../media/image39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34.emf"/><Relationship Id="rId14" Type="http://schemas.openxmlformats.org/officeDocument/2006/relationships/package" Target="../embeddings/Microsoft_Excel_Worksheet5.xlsx"/><Relationship Id="rId22" Type="http://schemas.openxmlformats.org/officeDocument/2006/relationships/package" Target="../embeddings/Microsoft_Excel_Worksheet9.xls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B66D-71C9-4996-BBB6-510DE71F7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vGATE</a:t>
            </a:r>
            <a:r>
              <a:rPr lang="en-US" dirty="0"/>
              <a:t> for </a:t>
            </a:r>
            <a:r>
              <a:rPr lang="en-US" dirty="0" err="1"/>
              <a:t>CapeSym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BBC60-298F-4A37-B30E-A3D5C10E9E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 Worstell</a:t>
            </a:r>
          </a:p>
          <a:p>
            <a:r>
              <a:rPr lang="en-US" dirty="0"/>
              <a:t>PicoRad Imaging</a:t>
            </a:r>
          </a:p>
          <a:p>
            <a:r>
              <a:rPr lang="en-US" dirty="0"/>
              <a:t>1/1/2022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6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943C-7101-4779-B991-715014D2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976"/>
            <a:ext cx="10515600" cy="802858"/>
          </a:xfrm>
        </p:spPr>
        <p:txBody>
          <a:bodyPr/>
          <a:lstStyle/>
          <a:p>
            <a:r>
              <a:rPr lang="en-US" dirty="0"/>
              <a:t>Creating a shared folder on Windows 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586473-F816-4A8C-87C7-4E45ECAC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5" y="943834"/>
            <a:ext cx="5456249" cy="313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D4E67A-BD11-4351-A385-EB616A4852DA}"/>
              </a:ext>
            </a:extLst>
          </p:cNvPr>
          <p:cNvSpPr txBox="1"/>
          <p:nvPr/>
        </p:nvSpPr>
        <p:spPr>
          <a:xfrm>
            <a:off x="6224828" y="943834"/>
            <a:ext cx="5236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Make Target Folder on Windows in</a:t>
            </a:r>
          </a:p>
          <a:p>
            <a:r>
              <a:rPr lang="en-US" sz="2800" dirty="0">
                <a:solidFill>
                  <a:srgbClr val="00B0F0"/>
                </a:solidFill>
              </a:rPr>
              <a:t>Windows File Explorer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36CCD1-E93B-4116-AD87-CE0CC45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18" t="-7909" r="72023" b="7909"/>
          <a:stretch/>
        </p:blipFill>
        <p:spPr>
          <a:xfrm>
            <a:off x="6524089" y="1571946"/>
            <a:ext cx="2844245" cy="514507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ED5ECF-B687-43A5-9637-478CB56988EA}"/>
              </a:ext>
            </a:extLst>
          </p:cNvPr>
          <p:cNvCxnSpPr/>
          <p:nvPr/>
        </p:nvCxnSpPr>
        <p:spPr>
          <a:xfrm>
            <a:off x="1356189" y="3328827"/>
            <a:ext cx="5619964" cy="11507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AFE613-7E18-4855-93E0-F452B3CD9ECD}"/>
              </a:ext>
            </a:extLst>
          </p:cNvPr>
          <p:cNvSpPr txBox="1"/>
          <p:nvPr/>
        </p:nvSpPr>
        <p:spPr>
          <a:xfrm>
            <a:off x="1047681" y="4574273"/>
            <a:ext cx="578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Right Click on Folder to get this Option</a:t>
            </a:r>
          </a:p>
        </p:txBody>
      </p:sp>
    </p:spTree>
    <p:extLst>
      <p:ext uri="{BB962C8B-B14F-4D97-AF65-F5344CB8AC3E}">
        <p14:creationId xmlns:p14="http://schemas.microsoft.com/office/powerpoint/2010/main" val="308837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FFA0-5E49-4C22-AF5A-BE61927E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620" y="455723"/>
            <a:ext cx="2495193" cy="218621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Giving access to Visitor account as a shared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B9D96-A93A-498E-A766-11B3CE1C6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62" b="27831"/>
          <a:stretch/>
        </p:blipFill>
        <p:spPr>
          <a:xfrm>
            <a:off x="0" y="48802"/>
            <a:ext cx="8738601" cy="6422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3EED-3945-4F4E-A04D-CE28C1B89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24"/>
          <a:stretch/>
        </p:blipFill>
        <p:spPr>
          <a:xfrm>
            <a:off x="7365662" y="3102796"/>
            <a:ext cx="5149953" cy="2512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1B0DE-3090-41B2-85F4-8B981B30303C}"/>
              </a:ext>
            </a:extLst>
          </p:cNvPr>
          <p:cNvCxnSpPr/>
          <p:nvPr/>
        </p:nvCxnSpPr>
        <p:spPr>
          <a:xfrm flipV="1">
            <a:off x="6096000" y="4787757"/>
            <a:ext cx="1568521" cy="4417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9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FF44-B47B-4AFE-B7BD-6440C839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286" y="365126"/>
            <a:ext cx="5983514" cy="10321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Right-click on File to get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9B38C-0150-45C7-BA1F-AA364A84B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" t="5323" r="66309" b="23387"/>
          <a:stretch/>
        </p:blipFill>
        <p:spPr>
          <a:xfrm>
            <a:off x="141514" y="163572"/>
            <a:ext cx="4851400" cy="64591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DC9505-4F8A-49E1-BF62-EB6F53987AFF}"/>
              </a:ext>
            </a:extLst>
          </p:cNvPr>
          <p:cNvCxnSpPr/>
          <p:nvPr/>
        </p:nvCxnSpPr>
        <p:spPr>
          <a:xfrm flipH="1">
            <a:off x="1335314" y="1335314"/>
            <a:ext cx="4034972" cy="50074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C4E2052-9AAB-4BF1-9E21-FCF562D0E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1" t="26984" r="19354" b="12038"/>
          <a:stretch/>
        </p:blipFill>
        <p:spPr>
          <a:xfrm>
            <a:off x="5634253" y="1572679"/>
            <a:ext cx="5619965" cy="41819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50DC02E-A3BA-4064-96E0-913F0BAE448D}"/>
              </a:ext>
            </a:extLst>
          </p:cNvPr>
          <p:cNvSpPr txBox="1">
            <a:spLocks/>
          </p:cNvSpPr>
          <p:nvPr/>
        </p:nvSpPr>
        <p:spPr>
          <a:xfrm>
            <a:off x="6682217" y="5880403"/>
            <a:ext cx="5163886" cy="103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Give access to Visitor</a:t>
            </a:r>
          </a:p>
        </p:txBody>
      </p:sp>
    </p:spTree>
    <p:extLst>
      <p:ext uri="{BB962C8B-B14F-4D97-AF65-F5344CB8AC3E}">
        <p14:creationId xmlns:p14="http://schemas.microsoft.com/office/powerpoint/2010/main" val="395881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0BE8-D91D-4697-A212-B2C3A681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shared folder from inside the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2314-CAF1-40D5-A14C-54BFEF1A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48" y="1810873"/>
            <a:ext cx="8696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3A2-B7D6-4977-A5C6-8A999CD3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84479" cy="4165778"/>
          </a:xfrm>
        </p:spPr>
        <p:txBody>
          <a:bodyPr/>
          <a:lstStyle/>
          <a:p>
            <a:r>
              <a:rPr lang="en-US" dirty="0"/>
              <a:t>Copying file from Windows to Linux 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68A08-BCE6-4DAB-8E9A-D887D183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73" y="2364020"/>
            <a:ext cx="7334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B8AF-E66F-4717-8EDE-A1C2AA6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58492"/>
            <a:ext cx="10515600" cy="847226"/>
          </a:xfrm>
        </p:spPr>
        <p:txBody>
          <a:bodyPr/>
          <a:lstStyle/>
          <a:p>
            <a:r>
              <a:rPr lang="en-US" dirty="0"/>
              <a:t>Mounting a network share from Windows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7534D-2AF5-45A6-B1CF-2DCAC162C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166"/>
          <a:stretch/>
        </p:blipFill>
        <p:spPr>
          <a:xfrm>
            <a:off x="-553130" y="795857"/>
            <a:ext cx="10772775" cy="380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25545-840E-464E-93F2-FC2896C73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13" t="44820" r="1"/>
          <a:stretch/>
        </p:blipFill>
        <p:spPr>
          <a:xfrm>
            <a:off x="269308" y="1223349"/>
            <a:ext cx="5144518" cy="3033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D3E57-68F2-4493-97B0-18B17E4E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"/>
          <a:stretch/>
        </p:blipFill>
        <p:spPr>
          <a:xfrm>
            <a:off x="337852" y="4257236"/>
            <a:ext cx="5007429" cy="2456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857E0-B364-435C-8E29-32222BF9B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087" y="2521403"/>
            <a:ext cx="59150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4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E420-9692-4F62-AFE7-9F0185F3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72728" cy="74231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hlinkClick r:id="rId2"/>
              </a:rPr>
              <a:t>Yumeng</a:t>
            </a:r>
            <a:r>
              <a:rPr lang="en-US" dirty="0">
                <a:hlinkClick r:id="rId2"/>
              </a:rPr>
              <a:t>: SimulationSystem.pdf</a:t>
            </a:r>
            <a:r>
              <a:rPr lang="en-US" dirty="0"/>
              <a:t>  Slide 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94C24-51BD-43AA-A684-4DB7656F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86" y="1309497"/>
            <a:ext cx="73056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464A5-16B5-456D-97A5-4F89ABC6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4" y="1107440"/>
            <a:ext cx="10718268" cy="53926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A4DDBE-B523-487B-A240-090EFA61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72728" cy="74231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hlinkClick r:id="rId3"/>
              </a:rPr>
              <a:t>Yumeng</a:t>
            </a:r>
            <a:r>
              <a:rPr lang="en-US" dirty="0">
                <a:hlinkClick r:id="rId3"/>
              </a:rPr>
              <a:t>: SimulationSystem.pdf</a:t>
            </a:r>
            <a:r>
              <a:rPr lang="en-US" dirty="0"/>
              <a:t>  Slide 23:</a:t>
            </a:r>
          </a:p>
        </p:txBody>
      </p:sp>
    </p:spTree>
    <p:extLst>
      <p:ext uri="{BB962C8B-B14F-4D97-AF65-F5344CB8AC3E}">
        <p14:creationId xmlns:p14="http://schemas.microsoft.com/office/powerpoint/2010/main" val="107983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464A5-16B5-456D-97A5-4F89ABC6F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5" t="40558" r="35204" b="4648"/>
          <a:stretch/>
        </p:blipFill>
        <p:spPr>
          <a:xfrm>
            <a:off x="201168" y="833444"/>
            <a:ext cx="6355080" cy="3136392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E6BC361-52F3-489C-BD0A-050AACF7B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277032"/>
              </p:ext>
            </p:extLst>
          </p:nvPr>
        </p:nvGraphicFramePr>
        <p:xfrm>
          <a:off x="201168" y="3969836"/>
          <a:ext cx="92011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4" imgW="9201212" imgH="685800" progId="Excel.Sheet.12">
                  <p:embed/>
                </p:oleObj>
              </mc:Choice>
              <mc:Fallback>
                <p:oleObj name="Worksheet" r:id="rId4" imgW="9201212" imgH="685800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E6BC361-52F3-489C-BD0A-050AACF7B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168" y="3969836"/>
                        <a:ext cx="92011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E53F235-E037-424A-A9EB-FC2C031B9C2B}"/>
              </a:ext>
            </a:extLst>
          </p:cNvPr>
          <p:cNvSpPr txBox="1"/>
          <p:nvPr/>
        </p:nvSpPr>
        <p:spPr>
          <a:xfrm>
            <a:off x="349758" y="371779"/>
            <a:ext cx="11299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C:\Users\billw\Dropbox\Bill Worstell\Geometry variations\80M01SFR\excel80M01SFR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E58AB06-4066-4B59-BD2F-AEC90805E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429057"/>
              </p:ext>
            </p:extLst>
          </p:nvPr>
        </p:nvGraphicFramePr>
        <p:xfrm>
          <a:off x="201168" y="4655636"/>
          <a:ext cx="920115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6" imgW="9201212" imgH="190369" progId="Excel.Sheet.12">
                  <p:embed/>
                </p:oleObj>
              </mc:Choice>
              <mc:Fallback>
                <p:oleObj name="Worksheet" r:id="rId6" imgW="9201212" imgH="190369" progId="Excel.Sheet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0E58AB06-4066-4B59-BD2F-AEC90805E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1168" y="4655636"/>
                        <a:ext cx="920115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FACA64DD-230A-4320-A8CA-C4B81FD6E693}"/>
              </a:ext>
            </a:extLst>
          </p:cNvPr>
          <p:cNvGrpSpPr/>
          <p:nvPr/>
        </p:nvGrpSpPr>
        <p:grpSpPr>
          <a:xfrm>
            <a:off x="128016" y="5626240"/>
            <a:ext cx="6851650" cy="1130300"/>
            <a:chOff x="201168" y="5315344"/>
            <a:chExt cx="6851650" cy="1130300"/>
          </a:xfrm>
        </p:grpSpPr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CB0445BC-A0A7-4035-A75F-91B1CC33C0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9049628"/>
                </p:ext>
              </p:extLst>
            </p:nvPr>
          </p:nvGraphicFramePr>
          <p:xfrm>
            <a:off x="201168" y="5315344"/>
            <a:ext cx="685165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Worksheet" r:id="rId8" imgW="6851588" imgH="374825" progId="Excel.Sheet.12">
                    <p:embed/>
                  </p:oleObj>
                </mc:Choice>
                <mc:Fallback>
                  <p:oleObj name="Worksheet" r:id="rId8" imgW="6851588" imgH="374825" progId="Excel.Sheet.12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B0445BC-A0A7-4035-A75F-91B1CC33C0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1168" y="5315344"/>
                          <a:ext cx="6851650" cy="374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A1436718-C64C-4110-990E-AC5CC9F2C8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2606564"/>
                </p:ext>
              </p:extLst>
            </p:nvPr>
          </p:nvGraphicFramePr>
          <p:xfrm>
            <a:off x="201168" y="5689994"/>
            <a:ext cx="685165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Worksheet" r:id="rId10" imgW="6851588" imgH="190369" progId="Excel.Sheet.12">
                    <p:embed/>
                  </p:oleObj>
                </mc:Choice>
                <mc:Fallback>
                  <p:oleObj name="Worksheet" r:id="rId10" imgW="6851588" imgH="190369" progId="Excel.Sheet.12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A1436718-C64C-4110-990E-AC5CC9F2C8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01168" y="5689994"/>
                          <a:ext cx="685165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4116EADB-8A56-4720-B59A-57E2FD94013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5663487"/>
                </p:ext>
              </p:extLst>
            </p:nvPr>
          </p:nvGraphicFramePr>
          <p:xfrm>
            <a:off x="201168" y="5874144"/>
            <a:ext cx="685165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Worksheet" r:id="rId12" imgW="6851588" imgH="190369" progId="Excel.Sheet.12">
                    <p:embed/>
                  </p:oleObj>
                </mc:Choice>
                <mc:Fallback>
                  <p:oleObj name="Worksheet" r:id="rId12" imgW="6851588" imgH="190369" progId="Excel.Sheet.12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4116EADB-8A56-4720-B59A-57E2FD9401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1168" y="5874144"/>
                          <a:ext cx="685165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>
              <a:extLst>
                <a:ext uri="{FF2B5EF4-FFF2-40B4-BE49-F238E27FC236}">
                  <a16:creationId xmlns:a16="http://schemas.microsoft.com/office/drawing/2014/main" id="{027EC4B5-09E8-430C-8831-CFF63841E4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4576773"/>
                </p:ext>
              </p:extLst>
            </p:nvPr>
          </p:nvGraphicFramePr>
          <p:xfrm>
            <a:off x="201168" y="6064644"/>
            <a:ext cx="685165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Worksheet" r:id="rId14" imgW="6851588" imgH="190369" progId="Excel.Sheet.12">
                    <p:embed/>
                  </p:oleObj>
                </mc:Choice>
                <mc:Fallback>
                  <p:oleObj name="Worksheet" r:id="rId14" imgW="6851588" imgH="190369" progId="Excel.Sheet.12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027EC4B5-09E8-430C-8831-CFF63841E41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01168" y="6064644"/>
                          <a:ext cx="685165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67E95482-1346-4D06-A9B0-00FC2EAC02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5273452"/>
                </p:ext>
              </p:extLst>
            </p:nvPr>
          </p:nvGraphicFramePr>
          <p:xfrm>
            <a:off x="201168" y="6255144"/>
            <a:ext cx="685165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Worksheet" r:id="rId16" imgW="6851588" imgH="190369" progId="Excel.Sheet.12">
                    <p:embed/>
                  </p:oleObj>
                </mc:Choice>
                <mc:Fallback>
                  <p:oleObj name="Worksheet" r:id="rId16" imgW="6851588" imgH="190369" progId="Excel.Sheet.12">
                    <p:embed/>
                    <p:pic>
                      <p:nvPicPr>
                        <p:cNvPr id="31" name="Object 30">
                          <a:extLst>
                            <a:ext uri="{FF2B5EF4-FFF2-40B4-BE49-F238E27FC236}">
                              <a16:creationId xmlns:a16="http://schemas.microsoft.com/office/drawing/2014/main" id="{67E95482-1346-4D06-A9B0-00FC2EAC02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01168" y="6255144"/>
                          <a:ext cx="685165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6D90A0D-7DB9-4D7A-8F63-A00FA89E80E1}"/>
              </a:ext>
            </a:extLst>
          </p:cNvPr>
          <p:cNvGrpSpPr>
            <a:grpSpLocks noChangeAspect="1"/>
          </p:cNvGrpSpPr>
          <p:nvPr/>
        </p:nvGrpSpPr>
        <p:grpSpPr>
          <a:xfrm>
            <a:off x="6687881" y="817282"/>
            <a:ext cx="3204635" cy="3152554"/>
            <a:chOff x="4240544" y="1480029"/>
            <a:chExt cx="3644176" cy="358495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FC0A1F3-93A8-41F4-B42C-CE94A7F4E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72" t="40558" r="35204" b="4648"/>
            <a:stretch/>
          </p:blipFill>
          <p:spPr>
            <a:xfrm>
              <a:off x="4240544" y="1480029"/>
              <a:ext cx="3644176" cy="3584952"/>
            </a:xfrm>
            <a:prstGeom prst="rect">
              <a:avLst/>
            </a:prstGeom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A0BCF2E-09F9-400C-9B63-734BA79EE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3663" y="2928730"/>
              <a:ext cx="2279375" cy="9992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1F04715-19BD-4084-9230-717B4A613277}"/>
                </a:ext>
              </a:extLst>
            </p:cNvPr>
            <p:cNvSpPr>
              <a:spLocks/>
            </p:cNvSpPr>
            <p:nvPr/>
          </p:nvSpPr>
          <p:spPr>
            <a:xfrm rot="17391431">
              <a:off x="5597018" y="2941763"/>
              <a:ext cx="1005840" cy="1005840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0EA452D-2827-4464-B6D7-5A5EF0B75395}"/>
                </a:ext>
              </a:extLst>
            </p:cNvPr>
            <p:cNvCxnSpPr>
              <a:cxnSpLocks/>
            </p:cNvCxnSpPr>
            <p:nvPr/>
          </p:nvCxnSpPr>
          <p:spPr>
            <a:xfrm>
              <a:off x="4865627" y="3430198"/>
              <a:ext cx="2465933" cy="1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B3B6328-6123-43A7-B5F7-A29D7356F1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5627" y="2190305"/>
              <a:ext cx="2465933" cy="2449803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567889B-10D1-40FA-A75C-4D18B346C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063" y="3028014"/>
              <a:ext cx="1599157" cy="1543986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77ED58E-D552-4B31-BA91-5D6F58E78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6572" y="2369807"/>
              <a:ext cx="203510" cy="2198903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2F8F114-277A-4951-BB86-9EB92ED037F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86063" y="2263062"/>
              <a:ext cx="840779" cy="23056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2A173D3-1C37-41B0-87CA-6919E47B2ABA}"/>
                </a:ext>
              </a:extLst>
            </p:cNvPr>
            <p:cNvSpPr/>
            <p:nvPr/>
          </p:nvSpPr>
          <p:spPr>
            <a:xfrm>
              <a:off x="6056295" y="3392789"/>
              <a:ext cx="77762" cy="81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FACB92-4400-4875-96DC-9C89FAD3D12D}"/>
                </a:ext>
              </a:extLst>
            </p:cNvPr>
            <p:cNvCxnSpPr>
              <a:cxnSpLocks/>
              <a:stCxn id="83" idx="4"/>
              <a:endCxn id="83" idx="0"/>
            </p:cNvCxnSpPr>
            <p:nvPr/>
          </p:nvCxnSpPr>
          <p:spPr>
            <a:xfrm flipV="1">
              <a:off x="6098594" y="2190305"/>
              <a:ext cx="0" cy="2449803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F99FD7B5-89E5-4106-B33E-9F4420EF6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7499"/>
              </p:ext>
            </p:extLst>
          </p:nvPr>
        </p:nvGraphicFramePr>
        <p:xfrm>
          <a:off x="201168" y="4834344"/>
          <a:ext cx="920115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18" imgW="9201212" imgH="190369" progId="Excel.Sheet.12">
                  <p:embed/>
                </p:oleObj>
              </mc:Choice>
              <mc:Fallback>
                <p:oleObj name="Worksheet" r:id="rId18" imgW="9201212" imgH="190369" progId="Excel.Sheet.12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F99FD7B5-89E5-4106-B33E-9F4420EF6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1168" y="4834344"/>
                        <a:ext cx="920115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DBE4242F-754B-41F5-8975-9101DA69F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395113"/>
              </p:ext>
            </p:extLst>
          </p:nvPr>
        </p:nvGraphicFramePr>
        <p:xfrm>
          <a:off x="201168" y="5051624"/>
          <a:ext cx="920115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20" imgW="9201212" imgH="190369" progId="Excel.Sheet.12">
                  <p:embed/>
                </p:oleObj>
              </mc:Choice>
              <mc:Fallback>
                <p:oleObj name="Worksheet" r:id="rId20" imgW="9201212" imgH="190369" progId="Excel.Sheet.12">
                  <p:embed/>
                  <p:pic>
                    <p:nvPicPr>
                      <p:cNvPr id="94" name="Object 93">
                        <a:extLst>
                          <a:ext uri="{FF2B5EF4-FFF2-40B4-BE49-F238E27FC236}">
                            <a16:creationId xmlns:a16="http://schemas.microsoft.com/office/drawing/2014/main" id="{DBE4242F-754B-41F5-8975-9101DA69FF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1168" y="5051624"/>
                        <a:ext cx="920115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ED730C87-3767-43F8-9F32-AC3A19E3F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887860"/>
              </p:ext>
            </p:extLst>
          </p:nvPr>
        </p:nvGraphicFramePr>
        <p:xfrm>
          <a:off x="201168" y="5256880"/>
          <a:ext cx="920115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22" imgW="9201212" imgH="190369" progId="Excel.Sheet.12">
                  <p:embed/>
                </p:oleObj>
              </mc:Choice>
              <mc:Fallback>
                <p:oleObj name="Worksheet" r:id="rId22" imgW="9201212" imgH="190369" progId="Excel.Sheet.12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ED730C87-3767-43F8-9F32-AC3A19E3F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01168" y="5256880"/>
                        <a:ext cx="920115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97CCCEAF-1EC9-475D-AF72-9F5147D1F91E}"/>
              </a:ext>
            </a:extLst>
          </p:cNvPr>
          <p:cNvSpPr txBox="1"/>
          <p:nvPr/>
        </p:nvSpPr>
        <p:spPr>
          <a:xfrm>
            <a:off x="7183005" y="5652394"/>
            <a:ext cx="4415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source_isocenter_distance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243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0813107-3CBC-4B6C-A0BC-F327A7AC6371}"/>
              </a:ext>
            </a:extLst>
          </p:cNvPr>
          <p:cNvSpPr txBox="1"/>
          <p:nvPr/>
        </p:nvSpPr>
        <p:spPr>
          <a:xfrm>
            <a:off x="7166448" y="6120972"/>
            <a:ext cx="4192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source_detector_distance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600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4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788D34D3-AB38-40E8-B835-EA7CC78FD2AB}"/>
              </a:ext>
            </a:extLst>
          </p:cNvPr>
          <p:cNvGrpSpPr>
            <a:grpSpLocks noChangeAspect="1"/>
          </p:cNvGrpSpPr>
          <p:nvPr/>
        </p:nvGrpSpPr>
        <p:grpSpPr>
          <a:xfrm>
            <a:off x="1054100" y="984729"/>
            <a:ext cx="4542552" cy="4468728"/>
            <a:chOff x="4240544" y="1480029"/>
            <a:chExt cx="3644176" cy="35849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F8A437-07DD-4DFF-A226-5FD5315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772" t="40558" r="35204" b="4648"/>
            <a:stretch/>
          </p:blipFill>
          <p:spPr>
            <a:xfrm>
              <a:off x="4240544" y="1480029"/>
              <a:ext cx="3644176" cy="3584952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81288E-7D04-42D4-B9C1-13C51965F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3663" y="2928730"/>
              <a:ext cx="2279375" cy="9992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1E890F-DE59-4350-9A10-E4448E833D8A}"/>
                </a:ext>
              </a:extLst>
            </p:cNvPr>
            <p:cNvSpPr>
              <a:spLocks/>
            </p:cNvSpPr>
            <p:nvPr/>
          </p:nvSpPr>
          <p:spPr>
            <a:xfrm rot="17391431">
              <a:off x="5597018" y="2941763"/>
              <a:ext cx="1005840" cy="1005840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8A38A9-95AF-47D9-8681-C76872317501}"/>
                </a:ext>
              </a:extLst>
            </p:cNvPr>
            <p:cNvCxnSpPr>
              <a:cxnSpLocks/>
            </p:cNvCxnSpPr>
            <p:nvPr/>
          </p:nvCxnSpPr>
          <p:spPr>
            <a:xfrm>
              <a:off x="4865627" y="3430198"/>
              <a:ext cx="2465933" cy="1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4188D7-DC72-40C9-BA9E-73460B273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5627" y="2190305"/>
              <a:ext cx="2465933" cy="2449803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ABE134-8495-4561-8026-09A3CD9A5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063" y="3028014"/>
              <a:ext cx="1599157" cy="1543986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11F044-35BF-4A67-8BCB-FBAB72241A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6572" y="2369807"/>
              <a:ext cx="203510" cy="2198903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4A6AE8-2258-4005-AAF6-825B06FCC95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86063" y="2263062"/>
              <a:ext cx="840779" cy="23056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C9071D-4816-44BF-9A46-17427D76713E}"/>
                </a:ext>
              </a:extLst>
            </p:cNvPr>
            <p:cNvSpPr/>
            <p:nvPr/>
          </p:nvSpPr>
          <p:spPr>
            <a:xfrm>
              <a:off x="6056295" y="3392789"/>
              <a:ext cx="77762" cy="81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101973-0EBC-41FB-93A4-53A276CD3D44}"/>
                </a:ext>
              </a:extLst>
            </p:cNvPr>
            <p:cNvCxnSpPr>
              <a:cxnSpLocks/>
              <a:stCxn id="5" idx="4"/>
              <a:endCxn id="5" idx="0"/>
            </p:cNvCxnSpPr>
            <p:nvPr/>
          </p:nvCxnSpPr>
          <p:spPr>
            <a:xfrm flipV="1">
              <a:off x="6098594" y="2190305"/>
              <a:ext cx="0" cy="2449803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C25FC64-63F4-4F84-A2DB-60AFB95A7237}"/>
              </a:ext>
            </a:extLst>
          </p:cNvPr>
          <p:cNvGrpSpPr/>
          <p:nvPr/>
        </p:nvGrpSpPr>
        <p:grpSpPr>
          <a:xfrm>
            <a:off x="6619345" y="996204"/>
            <a:ext cx="4542552" cy="4468728"/>
            <a:chOff x="6619345" y="996204"/>
            <a:chExt cx="4542552" cy="44687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56C993A-92EE-48FC-BAC4-CFC84065E4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9345" y="996204"/>
              <a:ext cx="4542552" cy="4468728"/>
              <a:chOff x="4240544" y="1480029"/>
              <a:chExt cx="3644176" cy="358495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B3C7F03-FCA3-4968-8110-0E7922421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772" t="40558" r="35204" b="4648"/>
              <a:stretch/>
            </p:blipFill>
            <p:spPr>
              <a:xfrm>
                <a:off x="4240544" y="1480029"/>
                <a:ext cx="3644176" cy="3584952"/>
              </a:xfrm>
              <a:prstGeom prst="rect">
                <a:avLst/>
              </a:prstGeom>
            </p:spPr>
          </p:pic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C959813-2F35-4C62-9F43-435A67366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53663" y="2928730"/>
                <a:ext cx="2279375" cy="9992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209EFB8-DDF6-462C-9D04-BF2A2FAACF30}"/>
                  </a:ext>
                </a:extLst>
              </p:cNvPr>
              <p:cNvSpPr>
                <a:spLocks/>
              </p:cNvSpPr>
              <p:nvPr/>
            </p:nvSpPr>
            <p:spPr>
              <a:xfrm rot="17391431">
                <a:off x="5597018" y="2941763"/>
                <a:ext cx="1005840" cy="1005840"/>
              </a:xfrm>
              <a:prstGeom prst="ellipse">
                <a:avLst/>
              </a:prstGeom>
              <a:solidFill>
                <a:srgbClr val="FFFF00">
                  <a:alpha val="2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5121D5B-F693-4699-8780-A7B40D7BB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5627" y="3430198"/>
                <a:ext cx="2465933" cy="1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09511A2-7854-48B2-8219-A83A054B42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5627" y="2190305"/>
                <a:ext cx="2465933" cy="2449803"/>
              </a:xfrm>
              <a:prstGeom prst="ellipse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3C3B6E7-CF5D-4509-A6B4-4F63A58E4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86063" y="3019722"/>
                <a:ext cx="1625693" cy="1552278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0FFF061-F922-458D-8788-2BBF5D3671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572" y="2369807"/>
                <a:ext cx="203510" cy="2198903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95ECFF-45C6-4AED-B319-0F5FA9B34EC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5686063" y="2263062"/>
                <a:ext cx="840779" cy="230564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0B51D45-B18F-4479-93A8-B8F0B3C6B291}"/>
                  </a:ext>
                </a:extLst>
              </p:cNvPr>
              <p:cNvSpPr/>
              <p:nvPr/>
            </p:nvSpPr>
            <p:spPr>
              <a:xfrm>
                <a:off x="6056295" y="3392789"/>
                <a:ext cx="77762" cy="811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00ECC7B-3433-4DA6-A489-C2178CE7D4BB}"/>
                  </a:ext>
                </a:extLst>
              </p:cNvPr>
              <p:cNvCxnSpPr>
                <a:cxnSpLocks/>
                <a:stCxn id="76" idx="4"/>
                <a:endCxn id="76" idx="0"/>
              </p:cNvCxnSpPr>
              <p:nvPr/>
            </p:nvCxnSpPr>
            <p:spPr>
              <a:xfrm flipV="1">
                <a:off x="6098594" y="2190305"/>
                <a:ext cx="0" cy="2449803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0191D8A4-8ACC-4172-80C8-7422570BF836}"/>
                </a:ext>
              </a:extLst>
            </p:cNvPr>
            <p:cNvSpPr/>
            <p:nvPr/>
          </p:nvSpPr>
          <p:spPr>
            <a:xfrm rot="12825731">
              <a:off x="7507690" y="1897776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013AA445-FF37-4E7E-A4A5-6ADEB1AC87AC}"/>
                </a:ext>
              </a:extLst>
            </p:cNvPr>
            <p:cNvSpPr/>
            <p:nvPr/>
          </p:nvSpPr>
          <p:spPr>
            <a:xfrm rot="16200000">
              <a:off x="7514000" y="188934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C64FFD2-677B-4941-BF90-9684EC758B0B}"/>
                </a:ext>
              </a:extLst>
            </p:cNvPr>
            <p:cNvSpPr/>
            <p:nvPr/>
          </p:nvSpPr>
          <p:spPr>
            <a:xfrm rot="15578123">
              <a:off x="7507427" y="1895917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5D8BD4C7-48EE-44A7-9836-041900F8E035}"/>
                </a:ext>
              </a:extLst>
            </p:cNvPr>
            <p:cNvSpPr/>
            <p:nvPr/>
          </p:nvSpPr>
          <p:spPr>
            <a:xfrm rot="14890716">
              <a:off x="7514000" y="188934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4C9E67AA-D829-4555-8700-75E6C9D06FAB}"/>
                </a:ext>
              </a:extLst>
            </p:cNvPr>
            <p:cNvSpPr/>
            <p:nvPr/>
          </p:nvSpPr>
          <p:spPr>
            <a:xfrm rot="14198786">
              <a:off x="7508029" y="1884874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8A94594B-690B-4E74-BB17-58F57EA46074}"/>
                </a:ext>
              </a:extLst>
            </p:cNvPr>
            <p:cNvSpPr/>
            <p:nvPr/>
          </p:nvSpPr>
          <p:spPr>
            <a:xfrm rot="13473310">
              <a:off x="7518404" y="1883451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25E88189-C308-494E-8268-1E852B36DC02}"/>
              </a:ext>
            </a:extLst>
          </p:cNvPr>
          <p:cNvSpPr txBox="1">
            <a:spLocks/>
          </p:cNvSpPr>
          <p:nvPr/>
        </p:nvSpPr>
        <p:spPr>
          <a:xfrm>
            <a:off x="954314" y="58492"/>
            <a:ext cx="10515600" cy="847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2D Circular orbit with 40 views: </a:t>
            </a:r>
          </a:p>
          <a:p>
            <a:r>
              <a:rPr lang="en-US" dirty="0"/>
              <a:t>Conventional Cone-beam CT</a:t>
            </a:r>
          </a:p>
        </p:txBody>
      </p:sp>
    </p:spTree>
    <p:extLst>
      <p:ext uri="{BB962C8B-B14F-4D97-AF65-F5344CB8AC3E}">
        <p14:creationId xmlns:p14="http://schemas.microsoft.com/office/powerpoint/2010/main" val="121900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A8E-00EC-458C-8427-0E7B8FAB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Virtual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04FDB-A22A-4E89-874B-0FE74CAF2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34" r="62687" b="30667"/>
          <a:stretch/>
        </p:blipFill>
        <p:spPr>
          <a:xfrm>
            <a:off x="1546860" y="1375544"/>
            <a:ext cx="4549140" cy="4914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E86CC-1FB8-4408-97D4-5F27DB7666B0}"/>
              </a:ext>
            </a:extLst>
          </p:cNvPr>
          <p:cNvCxnSpPr>
            <a:cxnSpLocks/>
          </p:cNvCxnSpPr>
          <p:nvPr/>
        </p:nvCxnSpPr>
        <p:spPr>
          <a:xfrm>
            <a:off x="772042" y="2701107"/>
            <a:ext cx="1541721" cy="839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03BFA-6767-42D7-A39B-8A7ED47981E2}"/>
              </a:ext>
            </a:extLst>
          </p:cNvPr>
          <p:cNvSpPr txBox="1"/>
          <p:nvPr/>
        </p:nvSpPr>
        <p:spPr>
          <a:xfrm>
            <a:off x="297882" y="1375544"/>
            <a:ext cx="1245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</a:t>
            </a:r>
          </a:p>
          <a:p>
            <a:r>
              <a:rPr lang="en-US" dirty="0"/>
              <a:t>Oracle VM</a:t>
            </a:r>
          </a:p>
          <a:p>
            <a:r>
              <a:rPr lang="en-US" dirty="0"/>
              <a:t>VirtualBox</a:t>
            </a:r>
          </a:p>
          <a:p>
            <a:r>
              <a:rPr lang="en-US" dirty="0"/>
              <a:t>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83F3A-1736-40F3-A5B0-8BF29A8C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02" y="1892573"/>
            <a:ext cx="8534567" cy="4600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E96B36-EEFD-4FB9-8680-2799F218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81" y="3182732"/>
            <a:ext cx="3174051" cy="31077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F6F074-A3D2-4465-AF94-3D2EEBB21CC7}"/>
              </a:ext>
            </a:extLst>
          </p:cNvPr>
          <p:cNvCxnSpPr>
            <a:cxnSpLocks/>
          </p:cNvCxnSpPr>
          <p:nvPr/>
        </p:nvCxnSpPr>
        <p:spPr>
          <a:xfrm flipH="1">
            <a:off x="6636319" y="993661"/>
            <a:ext cx="1843816" cy="1582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8AE3E0-84C1-4F87-8388-28EC0EDCECB3}"/>
              </a:ext>
            </a:extLst>
          </p:cNvPr>
          <p:cNvSpPr txBox="1"/>
          <p:nvPr/>
        </p:nvSpPr>
        <p:spPr>
          <a:xfrm>
            <a:off x="8480135" y="395404"/>
            <a:ext cx="1681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to </a:t>
            </a:r>
          </a:p>
          <a:p>
            <a:r>
              <a:rPr lang="en-US" dirty="0"/>
              <a:t>Create a New</a:t>
            </a:r>
          </a:p>
          <a:p>
            <a:r>
              <a:rPr lang="en-US" dirty="0"/>
              <a:t>Virtual Machine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FE68C-BA52-4C01-BB2C-9476E9989A2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292993" y="1318734"/>
            <a:ext cx="4028078" cy="4646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29D4F16-B206-4DEC-B34C-3325041B9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0" t="8017" b="-2297"/>
          <a:stretch/>
        </p:blipFill>
        <p:spPr>
          <a:xfrm>
            <a:off x="3386719" y="993661"/>
            <a:ext cx="5671556" cy="54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788D34D3-AB38-40E8-B835-EA7CC78FD2AB}"/>
              </a:ext>
            </a:extLst>
          </p:cNvPr>
          <p:cNvGrpSpPr>
            <a:grpSpLocks noChangeAspect="1"/>
          </p:cNvGrpSpPr>
          <p:nvPr/>
        </p:nvGrpSpPr>
        <p:grpSpPr>
          <a:xfrm>
            <a:off x="1054100" y="984729"/>
            <a:ext cx="4542552" cy="4468728"/>
            <a:chOff x="4240544" y="1480029"/>
            <a:chExt cx="3644176" cy="35849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F8A437-07DD-4DFF-A226-5FD5315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772" t="40558" r="35204" b="4648"/>
            <a:stretch/>
          </p:blipFill>
          <p:spPr>
            <a:xfrm>
              <a:off x="4240544" y="1480029"/>
              <a:ext cx="3644176" cy="3584952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81288E-7D04-42D4-B9C1-13C51965F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3663" y="2928730"/>
              <a:ext cx="2279375" cy="9992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1E890F-DE59-4350-9A10-E4448E833D8A}"/>
                </a:ext>
              </a:extLst>
            </p:cNvPr>
            <p:cNvSpPr>
              <a:spLocks/>
            </p:cNvSpPr>
            <p:nvPr/>
          </p:nvSpPr>
          <p:spPr>
            <a:xfrm rot="17391431">
              <a:off x="5597018" y="2941763"/>
              <a:ext cx="1005840" cy="1005840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8A38A9-95AF-47D9-8681-C76872317501}"/>
                </a:ext>
              </a:extLst>
            </p:cNvPr>
            <p:cNvCxnSpPr>
              <a:cxnSpLocks/>
            </p:cNvCxnSpPr>
            <p:nvPr/>
          </p:nvCxnSpPr>
          <p:spPr>
            <a:xfrm>
              <a:off x="4865627" y="3430198"/>
              <a:ext cx="2465933" cy="1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4188D7-DC72-40C9-BA9E-73460B273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5627" y="2190305"/>
              <a:ext cx="2465933" cy="2449803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ABE134-8495-4561-8026-09A3CD9A5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063" y="3028014"/>
              <a:ext cx="1599157" cy="1543986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11F044-35BF-4A67-8BCB-FBAB72241A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6572" y="2369807"/>
              <a:ext cx="203510" cy="2198903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4A6AE8-2258-4005-AAF6-825B06FCC95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86063" y="2263062"/>
              <a:ext cx="840779" cy="23056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C9071D-4816-44BF-9A46-17427D76713E}"/>
                </a:ext>
              </a:extLst>
            </p:cNvPr>
            <p:cNvSpPr/>
            <p:nvPr/>
          </p:nvSpPr>
          <p:spPr>
            <a:xfrm>
              <a:off x="6056295" y="3392789"/>
              <a:ext cx="77762" cy="81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101973-0EBC-41FB-93A4-53A276CD3D44}"/>
                </a:ext>
              </a:extLst>
            </p:cNvPr>
            <p:cNvCxnSpPr>
              <a:cxnSpLocks/>
              <a:stCxn id="5" idx="4"/>
              <a:endCxn id="5" idx="0"/>
            </p:cNvCxnSpPr>
            <p:nvPr/>
          </p:nvCxnSpPr>
          <p:spPr>
            <a:xfrm flipV="1">
              <a:off x="6098594" y="2190305"/>
              <a:ext cx="0" cy="2449803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3F5A3D-4284-4AC1-B92C-163BDF13E516}"/>
              </a:ext>
            </a:extLst>
          </p:cNvPr>
          <p:cNvGrpSpPr/>
          <p:nvPr/>
        </p:nvGrpSpPr>
        <p:grpSpPr>
          <a:xfrm>
            <a:off x="6619345" y="996204"/>
            <a:ext cx="4542552" cy="4468728"/>
            <a:chOff x="6619345" y="996204"/>
            <a:chExt cx="4542552" cy="44687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56C993A-92EE-48FC-BAC4-CFC84065E4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9345" y="996204"/>
              <a:ext cx="4542552" cy="4468728"/>
              <a:chOff x="4240544" y="1480029"/>
              <a:chExt cx="3644176" cy="358495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B3C7F03-FCA3-4968-8110-0E7922421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772" t="40558" r="35204" b="4648"/>
              <a:stretch/>
            </p:blipFill>
            <p:spPr>
              <a:xfrm>
                <a:off x="4240544" y="1480029"/>
                <a:ext cx="3644176" cy="3584952"/>
              </a:xfrm>
              <a:prstGeom prst="rect">
                <a:avLst/>
              </a:prstGeom>
            </p:spPr>
          </p:pic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C959813-2F35-4C62-9F43-435A67366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53663" y="2928730"/>
                <a:ext cx="2279375" cy="9992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209EFB8-DDF6-462C-9D04-BF2A2FAACF30}"/>
                  </a:ext>
                </a:extLst>
              </p:cNvPr>
              <p:cNvSpPr>
                <a:spLocks/>
              </p:cNvSpPr>
              <p:nvPr/>
            </p:nvSpPr>
            <p:spPr>
              <a:xfrm rot="17391431">
                <a:off x="5597018" y="2941763"/>
                <a:ext cx="1005840" cy="1005840"/>
              </a:xfrm>
              <a:prstGeom prst="ellipse">
                <a:avLst/>
              </a:prstGeom>
              <a:solidFill>
                <a:srgbClr val="FFFF00">
                  <a:alpha val="2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5121D5B-F693-4699-8780-A7B40D7BB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5627" y="3430198"/>
                <a:ext cx="2465933" cy="1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09511A2-7854-48B2-8219-A83A054B42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5627" y="2190305"/>
                <a:ext cx="2465933" cy="2449803"/>
              </a:xfrm>
              <a:prstGeom prst="ellipse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3C3B6E7-CF5D-4509-A6B4-4F63A58E4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86063" y="3019722"/>
                <a:ext cx="1625693" cy="1552278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0FFF061-F922-458D-8788-2BBF5D3671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572" y="2369807"/>
                <a:ext cx="203510" cy="2198903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95ECFF-45C6-4AED-B319-0F5FA9B34EC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5686063" y="2263062"/>
                <a:ext cx="840779" cy="230564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0B51D45-B18F-4479-93A8-B8F0B3C6B291}"/>
                  </a:ext>
                </a:extLst>
              </p:cNvPr>
              <p:cNvSpPr/>
              <p:nvPr/>
            </p:nvSpPr>
            <p:spPr>
              <a:xfrm>
                <a:off x="6056295" y="3392789"/>
                <a:ext cx="77762" cy="811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00ECC7B-3433-4DA6-A489-C2178CE7D4BB}"/>
                  </a:ext>
                </a:extLst>
              </p:cNvPr>
              <p:cNvCxnSpPr>
                <a:cxnSpLocks/>
                <a:stCxn id="76" idx="4"/>
                <a:endCxn id="76" idx="0"/>
              </p:cNvCxnSpPr>
              <p:nvPr/>
            </p:nvCxnSpPr>
            <p:spPr>
              <a:xfrm flipV="1">
                <a:off x="6098594" y="2190305"/>
                <a:ext cx="0" cy="2449803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0191D8A4-8ACC-4172-80C8-7422570BF836}"/>
                </a:ext>
              </a:extLst>
            </p:cNvPr>
            <p:cNvSpPr/>
            <p:nvPr/>
          </p:nvSpPr>
          <p:spPr>
            <a:xfrm rot="12825731">
              <a:off x="7507690" y="1897776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013AA445-FF37-4E7E-A4A5-6ADEB1AC87AC}"/>
                </a:ext>
              </a:extLst>
            </p:cNvPr>
            <p:cNvSpPr/>
            <p:nvPr/>
          </p:nvSpPr>
          <p:spPr>
            <a:xfrm rot="16200000">
              <a:off x="7514000" y="188934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C64FFD2-677B-4941-BF90-9684EC758B0B}"/>
                </a:ext>
              </a:extLst>
            </p:cNvPr>
            <p:cNvSpPr/>
            <p:nvPr/>
          </p:nvSpPr>
          <p:spPr>
            <a:xfrm rot="15578123">
              <a:off x="7507427" y="1895917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5D8BD4C7-48EE-44A7-9836-041900F8E035}"/>
                </a:ext>
              </a:extLst>
            </p:cNvPr>
            <p:cNvSpPr/>
            <p:nvPr/>
          </p:nvSpPr>
          <p:spPr>
            <a:xfrm rot="14890716">
              <a:off x="7514000" y="188934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4C9E67AA-D829-4555-8700-75E6C9D06FAB}"/>
                </a:ext>
              </a:extLst>
            </p:cNvPr>
            <p:cNvSpPr/>
            <p:nvPr/>
          </p:nvSpPr>
          <p:spPr>
            <a:xfrm rot="14198786">
              <a:off x="7508029" y="1884874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8A94594B-690B-4E74-BB17-58F57EA46074}"/>
                </a:ext>
              </a:extLst>
            </p:cNvPr>
            <p:cNvSpPr/>
            <p:nvPr/>
          </p:nvSpPr>
          <p:spPr>
            <a:xfrm rot="13473310">
              <a:off x="7518404" y="1883451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F2E964C-5D75-4134-843B-058FADC279DD}"/>
                </a:ext>
              </a:extLst>
            </p:cNvPr>
            <p:cNvSpPr/>
            <p:nvPr/>
          </p:nvSpPr>
          <p:spPr>
            <a:xfrm rot="16875877">
              <a:off x="7529526" y="188934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A12DB2F7-7056-4656-85F6-37046790B002}"/>
                </a:ext>
              </a:extLst>
            </p:cNvPr>
            <p:cNvSpPr/>
            <p:nvPr/>
          </p:nvSpPr>
          <p:spPr>
            <a:xfrm rot="17511637">
              <a:off x="7546780" y="1883451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4259702-DD0B-4857-B124-4F5952E2118B}"/>
                </a:ext>
              </a:extLst>
            </p:cNvPr>
            <p:cNvSpPr/>
            <p:nvPr/>
          </p:nvSpPr>
          <p:spPr>
            <a:xfrm rot="18151926">
              <a:off x="7546780" y="1883451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55E1E08-57F3-49D0-ACF4-251DA04E3454}"/>
                </a:ext>
              </a:extLst>
            </p:cNvPr>
            <p:cNvSpPr/>
            <p:nvPr/>
          </p:nvSpPr>
          <p:spPr>
            <a:xfrm rot="18789529">
              <a:off x="7505930" y="1850582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57DE218-E1FB-4141-B13C-EF514D5078B7}"/>
                </a:ext>
              </a:extLst>
            </p:cNvPr>
            <p:cNvSpPr/>
            <p:nvPr/>
          </p:nvSpPr>
          <p:spPr>
            <a:xfrm rot="19465022">
              <a:off x="7514963" y="184269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B51792B-27DB-4F43-B839-B97B636B1CD7}"/>
                </a:ext>
              </a:extLst>
            </p:cNvPr>
            <p:cNvSpPr/>
            <p:nvPr/>
          </p:nvSpPr>
          <p:spPr>
            <a:xfrm rot="20042037">
              <a:off x="7525504" y="1842690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0EC4B07-8EB7-4754-9D18-3CC8D56F98C8}"/>
                </a:ext>
              </a:extLst>
            </p:cNvPr>
            <p:cNvSpPr/>
            <p:nvPr/>
          </p:nvSpPr>
          <p:spPr>
            <a:xfrm rot="20931556">
              <a:off x="7534172" y="1850548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D8D7F12-B090-41F5-8E03-029422E12156}"/>
                </a:ext>
              </a:extLst>
            </p:cNvPr>
            <p:cNvSpPr/>
            <p:nvPr/>
          </p:nvSpPr>
          <p:spPr>
            <a:xfrm>
              <a:off x="7534172" y="1869096"/>
              <a:ext cx="2859036" cy="3119806"/>
            </a:xfrm>
            <a:prstGeom prst="triangle">
              <a:avLst>
                <a:gd name="adj" fmla="val 49151"/>
              </a:avLst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CE2F0B47-5EBC-44DD-97CB-D5B7BB587A24}"/>
              </a:ext>
            </a:extLst>
          </p:cNvPr>
          <p:cNvSpPr txBox="1">
            <a:spLocks/>
          </p:cNvSpPr>
          <p:nvPr/>
        </p:nvSpPr>
        <p:spPr>
          <a:xfrm>
            <a:off x="954314" y="58492"/>
            <a:ext cx="10515600" cy="847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2D Circular orbit with 40 views: </a:t>
            </a:r>
          </a:p>
          <a:p>
            <a:r>
              <a:rPr lang="en-US" dirty="0"/>
              <a:t>Conventional Cone-beam CT</a:t>
            </a:r>
          </a:p>
        </p:txBody>
      </p:sp>
    </p:spTree>
    <p:extLst>
      <p:ext uri="{BB962C8B-B14F-4D97-AF65-F5344CB8AC3E}">
        <p14:creationId xmlns:p14="http://schemas.microsoft.com/office/powerpoint/2010/main" val="212884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7766-F25F-43A1-BB73-5281D2CA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/>
              <a:t>Running FBP reconstruction in </a:t>
            </a:r>
            <a:r>
              <a:rPr lang="en-US" dirty="0" err="1"/>
              <a:t>PyroNN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634E2-2243-4688-9A16-D82F3147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74" y="1379434"/>
            <a:ext cx="10553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1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A8E-00EC-458C-8427-0E7B8FAB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2761"/>
          </a:xfrm>
        </p:spPr>
        <p:txBody>
          <a:bodyPr/>
          <a:lstStyle/>
          <a:p>
            <a:r>
              <a:rPr lang="en-US" dirty="0"/>
              <a:t>Creating Virtual Machine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9D4F16-B206-4DEC-B34C-3325041B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0" t="8017" b="36611"/>
          <a:stretch/>
        </p:blipFill>
        <p:spPr>
          <a:xfrm>
            <a:off x="424444" y="3486764"/>
            <a:ext cx="5671556" cy="32119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E86CC-1FB8-4408-97D4-5F27DB7666B0}"/>
              </a:ext>
            </a:extLst>
          </p:cNvPr>
          <p:cNvCxnSpPr>
            <a:cxnSpLocks/>
          </p:cNvCxnSpPr>
          <p:nvPr/>
        </p:nvCxnSpPr>
        <p:spPr>
          <a:xfrm>
            <a:off x="2394857" y="2781418"/>
            <a:ext cx="2162629" cy="2687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B05BF7-6AA7-4A28-8BB2-2BDAC03BC6BE}"/>
              </a:ext>
            </a:extLst>
          </p:cNvPr>
          <p:cNvSpPr txBox="1"/>
          <p:nvPr/>
        </p:nvSpPr>
        <p:spPr>
          <a:xfrm>
            <a:off x="1104606" y="1396423"/>
            <a:ext cx="14351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Default </a:t>
            </a:r>
          </a:p>
          <a:p>
            <a:r>
              <a:rPr lang="en-US" sz="2800" dirty="0">
                <a:solidFill>
                  <a:srgbClr val="00B050"/>
                </a:solidFill>
              </a:rPr>
              <a:t>Memory</a:t>
            </a:r>
          </a:p>
          <a:p>
            <a:r>
              <a:rPr lang="en-US" sz="2800" dirty="0">
                <a:solidFill>
                  <a:srgbClr val="00B050"/>
                </a:solidFill>
              </a:rPr>
              <a:t>Size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FB61B1-CF7A-4697-B593-C38BDF37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079" y="1113516"/>
            <a:ext cx="4448392" cy="43554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EF5066-86A5-40A7-8CDC-1F66D4A4E6AE}"/>
              </a:ext>
            </a:extLst>
          </p:cNvPr>
          <p:cNvSpPr txBox="1"/>
          <p:nvPr/>
        </p:nvSpPr>
        <p:spPr>
          <a:xfrm>
            <a:off x="4098767" y="1464540"/>
            <a:ext cx="1924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Use Existing</a:t>
            </a:r>
          </a:p>
          <a:p>
            <a:r>
              <a:rPr lang="en-US" sz="2800" dirty="0">
                <a:solidFill>
                  <a:srgbClr val="00B050"/>
                </a:solidFill>
              </a:rPr>
              <a:t>Hard Disk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7ADC75-37E1-49A8-8CD7-0B30A0E93B19}"/>
              </a:ext>
            </a:extLst>
          </p:cNvPr>
          <p:cNvCxnSpPr>
            <a:cxnSpLocks/>
          </p:cNvCxnSpPr>
          <p:nvPr/>
        </p:nvCxnSpPr>
        <p:spPr>
          <a:xfrm>
            <a:off x="5087226" y="2335776"/>
            <a:ext cx="1819392" cy="1970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E767-9ED6-44A7-BD9A-2E6F6E3F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86" y="216582"/>
            <a:ext cx="10515600" cy="766988"/>
          </a:xfrm>
        </p:spPr>
        <p:txBody>
          <a:bodyPr/>
          <a:lstStyle/>
          <a:p>
            <a:r>
              <a:rPr lang="en-US" dirty="0"/>
              <a:t>Go Back to the one I already had: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85A18-E5C5-4FF6-A58B-E29AFDB5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73" y="1132113"/>
            <a:ext cx="9509501" cy="512581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D6786D-8D84-4367-81C9-B16E4E5DD057}"/>
              </a:ext>
            </a:extLst>
          </p:cNvPr>
          <p:cNvCxnSpPr>
            <a:cxnSpLocks/>
          </p:cNvCxnSpPr>
          <p:nvPr/>
        </p:nvCxnSpPr>
        <p:spPr>
          <a:xfrm>
            <a:off x="753458" y="885599"/>
            <a:ext cx="1249513" cy="1741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9619B7-4253-4DAD-90A7-87B5BFC4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047" y="885599"/>
            <a:ext cx="6599011" cy="44921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A877E-7B28-484E-A6DC-15E6D2BB4EE2}"/>
              </a:ext>
            </a:extLst>
          </p:cNvPr>
          <p:cNvCxnSpPr>
            <a:cxnSpLocks/>
          </p:cNvCxnSpPr>
          <p:nvPr/>
        </p:nvCxnSpPr>
        <p:spPr>
          <a:xfrm flipV="1">
            <a:off x="1553029" y="3695018"/>
            <a:ext cx="5159187" cy="1036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60BAE-44F6-4836-9C35-3A1A004EE963}"/>
              </a:ext>
            </a:extLst>
          </p:cNvPr>
          <p:cNvSpPr txBox="1"/>
          <p:nvPr/>
        </p:nvSpPr>
        <p:spPr>
          <a:xfrm>
            <a:off x="324421" y="3296103"/>
            <a:ext cx="14351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Don’t</a:t>
            </a:r>
          </a:p>
          <a:p>
            <a:r>
              <a:rPr lang="en-US" sz="2800" dirty="0">
                <a:solidFill>
                  <a:srgbClr val="00B050"/>
                </a:solidFill>
              </a:rPr>
              <a:t>update</a:t>
            </a:r>
          </a:p>
          <a:p>
            <a:r>
              <a:rPr lang="en-US" sz="2800" dirty="0">
                <a:solidFill>
                  <a:srgbClr val="00B050"/>
                </a:solidFill>
              </a:rPr>
              <a:t>the</a:t>
            </a:r>
          </a:p>
          <a:p>
            <a:r>
              <a:rPr lang="en-US" sz="2800" dirty="0">
                <a:solidFill>
                  <a:srgbClr val="00B050"/>
                </a:solidFill>
              </a:rPr>
              <a:t>Ubuntu</a:t>
            </a:r>
          </a:p>
          <a:p>
            <a:r>
              <a:rPr lang="en-US" sz="2800" dirty="0">
                <a:solidFill>
                  <a:srgbClr val="00B050"/>
                </a:solidFill>
              </a:rPr>
              <a:t>because </a:t>
            </a:r>
          </a:p>
          <a:p>
            <a:r>
              <a:rPr lang="en-US" sz="2800" dirty="0" err="1">
                <a:solidFill>
                  <a:srgbClr val="00B050"/>
                </a:solidFill>
              </a:rPr>
              <a:t>ghis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vGATE</a:t>
            </a:r>
            <a:r>
              <a:rPr lang="en-US" sz="2800" dirty="0">
                <a:solidFill>
                  <a:srgbClr val="00B050"/>
                </a:solidFill>
              </a:rPr>
              <a:t>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A314F1-E1CC-4577-96FC-75B65302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761" y="3549408"/>
            <a:ext cx="1847850" cy="32861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9BEA9E-44B7-49AC-B75A-D78B736A1813}"/>
              </a:ext>
            </a:extLst>
          </p:cNvPr>
          <p:cNvCxnSpPr>
            <a:cxnSpLocks/>
          </p:cNvCxnSpPr>
          <p:nvPr/>
        </p:nvCxnSpPr>
        <p:spPr>
          <a:xfrm flipV="1">
            <a:off x="7503886" y="5393069"/>
            <a:ext cx="2264267" cy="1013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956163-9BA6-4786-9F39-51EC32316F87}"/>
              </a:ext>
            </a:extLst>
          </p:cNvPr>
          <p:cNvSpPr txBox="1"/>
          <p:nvPr/>
        </p:nvSpPr>
        <p:spPr>
          <a:xfrm>
            <a:off x="6284685" y="6362062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Right click to get this menu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27F3CF-6131-4C0D-8A52-8961AC0CB858}"/>
              </a:ext>
            </a:extLst>
          </p:cNvPr>
          <p:cNvCxnSpPr>
            <a:cxnSpLocks/>
          </p:cNvCxnSpPr>
          <p:nvPr/>
        </p:nvCxnSpPr>
        <p:spPr>
          <a:xfrm flipH="1" flipV="1">
            <a:off x="7070443" y="4570217"/>
            <a:ext cx="444925" cy="1791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7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0F2-9ECA-42AF-9A87-4A4B4D2F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61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vGATE</a:t>
            </a:r>
            <a:r>
              <a:rPr lang="en-US" dirty="0"/>
              <a:t> terminal and launch GATE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A5870-65CE-41F8-A728-4ED458785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23" b="27693"/>
          <a:stretch/>
        </p:blipFill>
        <p:spPr>
          <a:xfrm>
            <a:off x="328159" y="1262745"/>
            <a:ext cx="5710692" cy="391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B810E-F1A6-4EAD-AE3F-0D06EA3B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1" y="1262744"/>
            <a:ext cx="5314950" cy="54578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0803D5-94E9-44AE-BD31-7DAB4B51AF9D}"/>
              </a:ext>
            </a:extLst>
          </p:cNvPr>
          <p:cNvCxnSpPr>
            <a:cxnSpLocks/>
          </p:cNvCxnSpPr>
          <p:nvPr/>
        </p:nvCxnSpPr>
        <p:spPr>
          <a:xfrm flipV="1">
            <a:off x="2873829" y="2960914"/>
            <a:ext cx="3279322" cy="17852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3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46B4-2C55-4252-99C1-B8EC18EF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638" cy="1325563"/>
          </a:xfrm>
        </p:spPr>
        <p:txBody>
          <a:bodyPr/>
          <a:lstStyle/>
          <a:p>
            <a:r>
              <a:rPr lang="en-US" dirty="0"/>
              <a:t>This File and its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5C80B-114D-4ED2-8F42-38C84ABC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46092"/>
            <a:ext cx="10363200" cy="47244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F58DC-81B6-4233-94C2-5B58E0283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1976" y="287508"/>
            <a:ext cx="6829425" cy="2228850"/>
          </a:xfrm>
        </p:spPr>
      </p:pic>
    </p:spTree>
    <p:extLst>
      <p:ext uri="{BB962C8B-B14F-4D97-AF65-F5344CB8AC3E}">
        <p14:creationId xmlns:p14="http://schemas.microsoft.com/office/powerpoint/2010/main" val="221945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A6D3-A41C-4377-8F33-60AB40AB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67"/>
            <a:ext cx="10515600" cy="723847"/>
          </a:xfrm>
        </p:spPr>
        <p:txBody>
          <a:bodyPr>
            <a:normAutofit/>
          </a:bodyPr>
          <a:lstStyle/>
          <a:p>
            <a:r>
              <a:rPr lang="en-US" dirty="0"/>
              <a:t>How To Create a Guest Account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4A007-00CC-4642-832D-2254786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88" y="816313"/>
            <a:ext cx="90868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7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CF7B-E015-42D3-A5D8-EABA9934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47"/>
            <a:ext cx="10515600" cy="610920"/>
          </a:xfrm>
        </p:spPr>
        <p:txBody>
          <a:bodyPr>
            <a:normAutofit fontScale="90000"/>
          </a:bodyPr>
          <a:lstStyle/>
          <a:p>
            <a:r>
              <a:rPr lang="en-US" dirty="0"/>
              <a:t>Make Visitors Active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A2848-E714-439B-B076-FC2A22DD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2" y="739418"/>
            <a:ext cx="6071778" cy="2743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037FA-D879-4338-BFCE-513F0EA2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" y="3737332"/>
            <a:ext cx="585787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AA815-2FF3-4440-8C0D-9863D53E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434" y="3270607"/>
            <a:ext cx="4867904" cy="28479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3792B-4CAB-464A-B8EE-D041FA868F6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87440" y="2645172"/>
            <a:ext cx="1249680" cy="228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0460B9-996E-4553-9F39-C85C490E5E8B}"/>
              </a:ext>
            </a:extLst>
          </p:cNvPr>
          <p:cNvSpPr txBox="1"/>
          <p:nvPr/>
        </p:nvSpPr>
        <p:spPr>
          <a:xfrm>
            <a:off x="7437120" y="2275840"/>
            <a:ext cx="312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Visitor Active State is Persistent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AD122-477F-4804-BB77-3120725A1AAE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8997580" y="2645172"/>
            <a:ext cx="644806" cy="62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88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E46C-EE1F-46DD-BF17-AC1ED1F0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5" y="180190"/>
            <a:ext cx="10515600" cy="725113"/>
          </a:xfrm>
        </p:spPr>
        <p:txBody>
          <a:bodyPr/>
          <a:lstStyle/>
          <a:p>
            <a:r>
              <a:rPr lang="en-US" dirty="0"/>
              <a:t>Set blank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80C3A-C38D-49DE-9BD0-02FE5AA1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9" y="812836"/>
            <a:ext cx="8620125" cy="375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D85D2-BC69-456C-BAE3-580A4834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04" y="3658402"/>
            <a:ext cx="5876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222</Words>
  <Application>Microsoft Office PowerPoint</Application>
  <PresentationFormat>Widescreen</PresentationFormat>
  <Paragraphs>52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Worksheet</vt:lpstr>
      <vt:lpstr>vGATE for CapeSym</vt:lpstr>
      <vt:lpstr>Logging into Virtual Machine</vt:lpstr>
      <vt:lpstr>Creating Virtual Machine</vt:lpstr>
      <vt:lpstr>Go Back to the one I already had:</vt:lpstr>
      <vt:lpstr>Open vGATE terminal and launch GATE</vt:lpstr>
      <vt:lpstr>This File and its Directory</vt:lpstr>
      <vt:lpstr>How To Create a Guest Account </vt:lpstr>
      <vt:lpstr>Make Visitors Active</vt:lpstr>
      <vt:lpstr>Set blank password</vt:lpstr>
      <vt:lpstr>Creating a shared folder on Windows 10</vt:lpstr>
      <vt:lpstr>Giving access to Visitor account as a shared folder</vt:lpstr>
      <vt:lpstr>Right-click on File to get Properties</vt:lpstr>
      <vt:lpstr>Mounting a shared folder from inside the VM</vt:lpstr>
      <vt:lpstr>Copying file from Windows to Linux VM</vt:lpstr>
      <vt:lpstr>Mounting a network share from Windows 10</vt:lpstr>
      <vt:lpstr>Yumeng: SimulationSystem.pdf  Slide 1:</vt:lpstr>
      <vt:lpstr>Yumeng: SimulationSystem.pdf  Slide 23:</vt:lpstr>
      <vt:lpstr>PowerPoint Presentation</vt:lpstr>
      <vt:lpstr>PowerPoint Presentation</vt:lpstr>
      <vt:lpstr>PowerPoint Presentation</vt:lpstr>
      <vt:lpstr>Running FBP reconstruction in PyroNN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vGATE for MGH SPECT</dc:title>
  <dc:creator>Bill Worstell</dc:creator>
  <cp:lastModifiedBy>Bill Worstell</cp:lastModifiedBy>
  <cp:revision>20</cp:revision>
  <dcterms:created xsi:type="dcterms:W3CDTF">2021-01-25T17:42:31Z</dcterms:created>
  <dcterms:modified xsi:type="dcterms:W3CDTF">2022-01-01T15:22:29Z</dcterms:modified>
</cp:coreProperties>
</file>